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4.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5.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6.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1" r:id="rId3"/>
    <p:sldMasterId id="2147483694" r:id="rId4"/>
    <p:sldMasterId id="2147483706" r:id="rId5"/>
    <p:sldMasterId id="2147483719" r:id="rId6"/>
    <p:sldMasterId id="2147483728" r:id="rId7"/>
  </p:sldMasterIdLst>
  <p:sldIdLst>
    <p:sldId id="258" r:id="rId8"/>
    <p:sldId id="257" r:id="rId9"/>
    <p:sldId id="259" r:id="rId10"/>
    <p:sldId id="265" r:id="rId11"/>
    <p:sldId id="282" r:id="rId12"/>
    <p:sldId id="284" r:id="rId13"/>
    <p:sldId id="267" r:id="rId14"/>
    <p:sldId id="286" r:id="rId15"/>
    <p:sldId id="270" r:id="rId16"/>
    <p:sldId id="285" r:id="rId17"/>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0066"/>
    <a:srgbClr val="FF99FF"/>
    <a:srgbClr val="CC3399"/>
    <a:srgbClr val="D60093"/>
    <a:srgbClr val="33CC33"/>
    <a:srgbClr val="66FF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79" autoAdjust="0"/>
    <p:restoredTop sz="94660"/>
  </p:normalViewPr>
  <p:slideViewPr>
    <p:cSldViewPr snapToGrid="0">
      <p:cViewPr varScale="1">
        <p:scale>
          <a:sx n="73" d="100"/>
          <a:sy n="73" d="100"/>
        </p:scale>
        <p:origin x="63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microsoft.com/office/2015/10/relationships/revisionInfo" Target="revisionInfo.xml"/></Relationships>
</file>

<file path=ppt/media/hdphoto1.wdp>
</file>

<file path=ppt/media/hdphoto2.wdp>
</file>

<file path=ppt/media/hdphoto3.wdp>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085354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6388470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40561796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rgbClr val="FFFFFF"/>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982345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smtClean="0"/>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4119945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9/27/2021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18819993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smtClean="0"/>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2350359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3" name="Footer Placeholder 2"/>
          <p:cNvSpPr>
            <a:spLocks noGrp="1"/>
          </p:cNvSpPr>
          <p:nvPr>
            <p:ph type="ftr" sz="quarter" idx="11"/>
          </p:nvPr>
        </p:nvSpPr>
        <p:spPr/>
        <p:txBody>
          <a:bodyPr/>
          <a:lstStyle>
            <a:lvl1pPr>
              <a:defRPr>
                <a:solidFill>
                  <a:srgbClr val="FFFFFF"/>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9766082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FFFFF"/>
                </a:solidFill>
              </a:defRPr>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solidFill>
                  <a:srgbClr val="FFFFFF"/>
                </a:solidFill>
              </a:defRPr>
            </a:lvl1pPr>
            <a:lvl2pPr>
              <a:defRPr sz="2800">
                <a:solidFill>
                  <a:srgbClr val="FFFFFF"/>
                </a:solidFill>
              </a:defRPr>
            </a:lvl2pPr>
            <a:lvl3pPr>
              <a:defRPr sz="2400">
                <a:solidFill>
                  <a:srgbClr val="FFFFFF"/>
                </a:solidFill>
              </a:defRPr>
            </a:lvl3pPr>
            <a:lvl4pPr>
              <a:defRPr sz="2000">
                <a:solidFill>
                  <a:srgbClr val="FFFFFF"/>
                </a:solidFill>
              </a:defRPr>
            </a:lvl4pPr>
            <a:lvl5pPr>
              <a:defRPr sz="2000">
                <a:solidFill>
                  <a:srgbClr val="FFFFFF"/>
                </a:solidFill>
              </a:defRPr>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4529763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FFFFF"/>
                </a:solidFill>
              </a:defRPr>
            </a:lvl1pPr>
          </a:lstStyle>
          <a:p>
            <a:r>
              <a:rPr lang="es-ES" smtClean="0"/>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solidFill>
                  <a:srgbClr val="FFFFFF"/>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985524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smtClean="0"/>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846949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C544BA41-A375-47AC-8269-125BED33E5DA}" type="datetimeFigureOut">
              <a:rPr lang="es-AR" smtClean="0"/>
              <a:t>27/9/2021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21572747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9/27/2021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061854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AF2AFBBF-8C87-794F-8DA6-E3E00A120B16}"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36662558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9/27/2021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284083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9/27/2021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0356725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9/27/2021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42637730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9/27/2021</a:t>
            </a:fld>
            <a:endParaRPr lang="en-US" dirty="0"/>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7733167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9/27/2021</a:t>
            </a:fld>
            <a:endParaRPr lang="en-US" dirty="0"/>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8654534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9/27/2021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3925993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smtClean="0"/>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9/27/2021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0798582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9/27/2021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067178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34016442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9/27/2021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6279317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Diseño personaliza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Date Placeholder 2"/>
          <p:cNvSpPr>
            <a:spLocks noGrp="1"/>
          </p:cNvSpPr>
          <p:nvPr>
            <p:ph type="dt" sz="half" idx="10"/>
          </p:nvPr>
        </p:nvSpPr>
        <p:spPr/>
        <p:txBody>
          <a:bodyPr/>
          <a:lstStyle/>
          <a:p>
            <a:fld id="{AF2AFBBF-8C87-794F-8DA6-E3E00A120B16}" type="datetimeFigureOut">
              <a:rPr lang="en-US" smtClean="0"/>
              <a:pPr/>
              <a:t>9/27/2021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8983073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s-ES" smtClean="0"/>
              <a:t>Haga clic para modificar el estilo de título del patrón</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9357576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467254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4284EA1E-8E01-774E-BDA4-B99F088592FA}"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268399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Date Placeholder 4"/>
          <p:cNvSpPr>
            <a:spLocks noGrp="1"/>
          </p:cNvSpPr>
          <p:nvPr>
            <p:ph type="dt" sz="half" idx="10"/>
          </p:nvPr>
        </p:nvSpPr>
        <p:spPr/>
        <p:txBody>
          <a:bodyPr/>
          <a:lstStyle/>
          <a:p>
            <a:fld id="{4284EA1E-8E01-774E-BDA4-B99F088592FA}" type="datetimeFigureOut">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1851387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Date Placeholder 6"/>
          <p:cNvSpPr>
            <a:spLocks noGrp="1"/>
          </p:cNvSpPr>
          <p:nvPr>
            <p:ph type="dt" sz="half" idx="10"/>
          </p:nvPr>
        </p:nvSpPr>
        <p:spPr/>
        <p:txBody>
          <a:bodyPr/>
          <a:lstStyle/>
          <a:p>
            <a:fld id="{4284EA1E-8E01-774E-BDA4-B99F088592FA}" type="datetimeFigureOut">
              <a:rPr lang="en-US" smtClean="0"/>
              <a:t>9/27/2021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9907987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Date Placeholder 2"/>
          <p:cNvSpPr>
            <a:spLocks noGrp="1"/>
          </p:cNvSpPr>
          <p:nvPr>
            <p:ph type="dt" sz="half" idx="10"/>
          </p:nvPr>
        </p:nvSpPr>
        <p:spPr/>
        <p:txBody>
          <a:bodyPr/>
          <a:lstStyle/>
          <a:p>
            <a:fld id="{4284EA1E-8E01-774E-BDA4-B99F088592FA}" type="datetimeFigureOut">
              <a:rPr lang="en-US" smtClean="0"/>
              <a:t>9/27/2021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3062625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84EA1E-8E01-774E-BDA4-B99F088592FA}" type="datetimeFigureOut">
              <a:rPr lang="en-US" smtClean="0"/>
              <a:t>9/27/2021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12584183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smtClean="0"/>
              <a:t>Haga clic para modificar el estilo de título del patrón</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488485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93887168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s-ES" smtClean="0"/>
              <a:t>Haga clic para modificar el estilo de título del patrón</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90776573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6271489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s-ES" smtClean="0"/>
              <a:t>Haga clic para modificar el estilo de título del patrón</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09170275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4225613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C544BA41-A375-47AC-8269-125BED33E5DA}" type="datetimeFigureOut">
              <a:rPr lang="es-AR" smtClean="0"/>
              <a:t>27/9/2021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403722704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20590491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19636864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Date Placeholder 6"/>
          <p:cNvSpPr>
            <a:spLocks noGrp="1"/>
          </p:cNvSpPr>
          <p:nvPr>
            <p:ph type="dt" sz="half" idx="10"/>
          </p:nvPr>
        </p:nvSpPr>
        <p:spPr/>
        <p:txBody>
          <a:bodyPr/>
          <a:lstStyle/>
          <a:p>
            <a:fld id="{C544BA41-A375-47AC-8269-125BED33E5DA}" type="datetimeFigureOut">
              <a:rPr lang="es-AR" smtClean="0"/>
              <a:t>27/9/2021</a:t>
            </a:fld>
            <a:endParaRPr lang="es-AR"/>
          </a:p>
        </p:txBody>
      </p:sp>
      <p:sp>
        <p:nvSpPr>
          <p:cNvPr id="8" name="Footer Placeholder 7"/>
          <p:cNvSpPr>
            <a:spLocks noGrp="1"/>
          </p:cNvSpPr>
          <p:nvPr>
            <p:ph type="ftr" sz="quarter" idx="11"/>
          </p:nvPr>
        </p:nvSpPr>
        <p:spPr/>
        <p:txBody>
          <a:bodyPr/>
          <a:lstStyle/>
          <a:p>
            <a:endParaRPr lang="es-AR"/>
          </a:p>
        </p:txBody>
      </p:sp>
      <p:sp>
        <p:nvSpPr>
          <p:cNvPr id="9" name="Slide Number Placeholder 8"/>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231773037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s-AR"/>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43502720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s-AR"/>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104912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Date Placeholder 6"/>
          <p:cNvSpPr>
            <a:spLocks noGrp="1"/>
          </p:cNvSpPr>
          <p:nvPr>
            <p:ph type="dt" sz="half" idx="10"/>
          </p:nvPr>
        </p:nvSpPr>
        <p:spPr/>
        <p:txBody>
          <a:bodyPr/>
          <a:lstStyle/>
          <a:p>
            <a:fld id="{C544BA41-A375-47AC-8269-125BED33E5DA}" type="datetimeFigureOut">
              <a:rPr lang="es-AR" smtClean="0"/>
              <a:t>27/9/2021</a:t>
            </a:fld>
            <a:endParaRPr lang="es-AR"/>
          </a:p>
        </p:txBody>
      </p:sp>
      <p:sp>
        <p:nvSpPr>
          <p:cNvPr id="8" name="Footer Placeholder 7"/>
          <p:cNvSpPr>
            <a:spLocks noGrp="1"/>
          </p:cNvSpPr>
          <p:nvPr>
            <p:ph type="ftr" sz="quarter" idx="11"/>
          </p:nvPr>
        </p:nvSpPr>
        <p:spPr/>
        <p:txBody>
          <a:bodyPr/>
          <a:lstStyle/>
          <a:p>
            <a:endParaRPr lang="es-AR"/>
          </a:p>
        </p:txBody>
      </p:sp>
      <p:sp>
        <p:nvSpPr>
          <p:cNvPr id="9" name="Slide Number Placeholder 8"/>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97334305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86292386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smtClean="0"/>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5404279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46816280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68266469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Diseño personaliza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Date Placeholder 2"/>
          <p:cNvSpPr>
            <a:spLocks noGrp="1"/>
          </p:cNvSpPr>
          <p:nvPr>
            <p:ph type="dt" sz="half" idx="10"/>
          </p:nvPr>
        </p:nvSpPr>
        <p:spPr/>
        <p:txBody>
          <a:bodyPr/>
          <a:lstStyle/>
          <a:p>
            <a:fld id="{C544BA41-A375-47AC-8269-125BED33E5DA}" type="datetimeFigureOut">
              <a:rPr lang="es-AR" smtClean="0"/>
              <a:t>27/9/2021</a:t>
            </a:fld>
            <a:endParaRPr lang="es-AR"/>
          </a:p>
        </p:txBody>
      </p:sp>
      <p:sp>
        <p:nvSpPr>
          <p:cNvPr id="4" name="Footer Placeholder 3"/>
          <p:cNvSpPr>
            <a:spLocks noGrp="1"/>
          </p:cNvSpPr>
          <p:nvPr>
            <p:ph type="ftr" sz="quarter" idx="11"/>
          </p:nvPr>
        </p:nvSpPr>
        <p:spPr/>
        <p:txBody>
          <a:bodyPr/>
          <a:lstStyle/>
          <a:p>
            <a:endParaRPr lang="es-AR"/>
          </a:p>
        </p:txBody>
      </p:sp>
      <p:sp>
        <p:nvSpPr>
          <p:cNvPr id="5" name="Slide Number Placeholder 4"/>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11588495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rgbClr val="FFFFFF"/>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7896708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smtClean="0"/>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1561344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9/27/2021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254254765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smtClean="0"/>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62750112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3" name="Footer Placeholder 2"/>
          <p:cNvSpPr>
            <a:spLocks noGrp="1"/>
          </p:cNvSpPr>
          <p:nvPr>
            <p:ph type="ftr" sz="quarter" idx="11"/>
          </p:nvPr>
        </p:nvSpPr>
        <p:spPr/>
        <p:txBody>
          <a:bodyPr/>
          <a:lstStyle>
            <a:lvl1pPr>
              <a:defRPr>
                <a:solidFill>
                  <a:srgbClr val="FFFFFF"/>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00814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s-AR"/>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3562973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FFFFF"/>
                </a:solidFill>
              </a:defRPr>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solidFill>
                  <a:srgbClr val="FFFFFF"/>
                </a:solidFill>
              </a:defRPr>
            </a:lvl1pPr>
            <a:lvl2pPr>
              <a:defRPr sz="2800">
                <a:solidFill>
                  <a:srgbClr val="FFFFFF"/>
                </a:solidFill>
              </a:defRPr>
            </a:lvl2pPr>
            <a:lvl3pPr>
              <a:defRPr sz="2400">
                <a:solidFill>
                  <a:srgbClr val="FFFFFF"/>
                </a:solidFill>
              </a:defRPr>
            </a:lvl3pPr>
            <a:lvl4pPr>
              <a:defRPr sz="2000">
                <a:solidFill>
                  <a:srgbClr val="FFFFFF"/>
                </a:solidFill>
              </a:defRPr>
            </a:lvl4pPr>
            <a:lvl5pPr>
              <a:defRPr sz="2000">
                <a:solidFill>
                  <a:srgbClr val="FFFFFF"/>
                </a:solidFill>
              </a:defRPr>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18216594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FFFFF"/>
                </a:solidFill>
              </a:defRPr>
            </a:lvl1pPr>
          </a:lstStyle>
          <a:p>
            <a:r>
              <a:rPr lang="es-ES" smtClean="0"/>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solidFill>
                  <a:srgbClr val="FFFFFF"/>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401041857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smtClean="0"/>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9/27/2021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23981234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s-ES" smtClean="0"/>
              <a:t>Haga clic para modificar el estilo de título del patrón</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38366503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04869221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4284EA1E-8E01-774E-BDA4-B99F088592FA}"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71872343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Date Placeholder 4"/>
          <p:cNvSpPr>
            <a:spLocks noGrp="1"/>
          </p:cNvSpPr>
          <p:nvPr>
            <p:ph type="dt" sz="half" idx="10"/>
          </p:nvPr>
        </p:nvSpPr>
        <p:spPr/>
        <p:txBody>
          <a:bodyPr/>
          <a:lstStyle/>
          <a:p>
            <a:fld id="{4284EA1E-8E01-774E-BDA4-B99F088592FA}" type="datetimeFigureOut">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0368730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Date Placeholder 6"/>
          <p:cNvSpPr>
            <a:spLocks noGrp="1"/>
          </p:cNvSpPr>
          <p:nvPr>
            <p:ph type="dt" sz="half" idx="10"/>
          </p:nvPr>
        </p:nvSpPr>
        <p:spPr/>
        <p:txBody>
          <a:bodyPr/>
          <a:lstStyle/>
          <a:p>
            <a:fld id="{4284EA1E-8E01-774E-BDA4-B99F088592FA}" type="datetimeFigureOut">
              <a:rPr lang="en-US" smtClean="0"/>
              <a:t>9/27/2021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1403049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Date Placeholder 2"/>
          <p:cNvSpPr>
            <a:spLocks noGrp="1"/>
          </p:cNvSpPr>
          <p:nvPr>
            <p:ph type="dt" sz="half" idx="10"/>
          </p:nvPr>
        </p:nvSpPr>
        <p:spPr/>
        <p:txBody>
          <a:bodyPr/>
          <a:lstStyle/>
          <a:p>
            <a:fld id="{4284EA1E-8E01-774E-BDA4-B99F088592FA}" type="datetimeFigureOut">
              <a:rPr lang="en-US" smtClean="0"/>
              <a:t>9/27/2021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19013331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84EA1E-8E01-774E-BDA4-B99F088592FA}" type="datetimeFigureOut">
              <a:rPr lang="en-US" smtClean="0"/>
              <a:t>9/27/2021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936160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s-AR"/>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02984983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smtClean="0"/>
              <a:t>Haga clic para modificar el estilo de título del patrón</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15683848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s-ES" smtClean="0"/>
              <a:t>Haga clic para modificar el estilo de título del patrón</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74497227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49769396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s-ES" smtClean="0"/>
              <a:t>Haga clic para modificar el estilo de título del patrón</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957634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256255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smtClean="0"/>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27/9/2021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865423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image" Target="../media/image1.jpg"/><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theme" Target="../theme/theme3.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image" Target="../media/image2.jp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theme" Target="../theme/theme4.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theme" Target="../theme/theme5.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0" Type="http://schemas.openxmlformats.org/officeDocument/2006/relationships/slideLayout" Target="../slideLayouts/slideLayout52.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image" Target="../media/image2.jp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5" Type="http://schemas.openxmlformats.org/officeDocument/2006/relationships/slideLayout" Target="../slideLayouts/slideLayout59.xml"/><Relationship Id="rId10" Type="http://schemas.openxmlformats.org/officeDocument/2006/relationships/image" Target="../media/image1.jpg"/><Relationship Id="rId4" Type="http://schemas.openxmlformats.org/officeDocument/2006/relationships/slideLayout" Target="../slideLayouts/slideLayout58.xml"/><Relationship Id="rId9"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0.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theme" Target="../theme/theme7.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11" name="Rectangle 10"/>
          <p:cNvSpPr/>
          <p:nvPr/>
        </p:nvSpPr>
        <p:spPr>
          <a:xfrm>
            <a:off x="0" y="1593872"/>
            <a:ext cx="12192000" cy="5264129"/>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 name="Title Placeholder 1"/>
          <p:cNvSpPr>
            <a:spLocks noGrp="1"/>
          </p:cNvSpPr>
          <p:nvPr>
            <p:ph type="title"/>
          </p:nvPr>
        </p:nvSpPr>
        <p:spPr>
          <a:xfrm>
            <a:off x="609602" y="397565"/>
            <a:ext cx="6870913" cy="1020073"/>
          </a:xfrm>
          <a:prstGeom prst="rect">
            <a:avLst/>
          </a:prstGeom>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C544BA41-A375-47AC-8269-125BED33E5DA}" type="datetimeFigureOut">
              <a:rPr lang="es-AR" smtClean="0"/>
              <a:t>27/9/2021</a:t>
            </a:fld>
            <a:endParaRPr lang="es-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s-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5615939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1" y="546652"/>
            <a:ext cx="6891129" cy="870986"/>
          </a:xfrm>
          <a:prstGeom prst="rect">
            <a:avLst/>
          </a:prstGeom>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FFFFFF"/>
                </a:solidFill>
              </a:defRPr>
            </a:lvl1pPr>
          </a:lstStyle>
          <a:p>
            <a:fld id="{AF2AFBBF-8C87-794F-8DA6-E3E00A120B16}" type="datetimeFigureOut">
              <a:rPr lang="en-US" smtClean="0"/>
              <a:pPr/>
              <a:t>9/27/2021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76542018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2" y="274638"/>
            <a:ext cx="6881445"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AF2AFBBF-8C87-794F-8DA6-E3E00A120B16}" type="datetimeFigureOut">
              <a:rPr lang="en-US" smtClean="0"/>
              <a:pPr/>
              <a:t>9/27/2021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26275663"/>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84EA1E-8E01-774E-BDA4-B99F088592FA}" type="datetimeFigureOut">
              <a:rPr lang="en-US" smtClean="0"/>
              <a:t>9/27/2021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45B6E2-E5A7-9D4E-A257-31C66CAED6E5}" type="slidenum">
              <a:rPr lang="en-US" smtClean="0"/>
              <a:t>‹Nº›</a:t>
            </a:fld>
            <a:endParaRPr lang="en-US"/>
          </a:p>
        </p:txBody>
      </p:sp>
    </p:spTree>
    <p:extLst>
      <p:ext uri="{BB962C8B-B14F-4D97-AF65-F5344CB8AC3E}">
        <p14:creationId xmlns:p14="http://schemas.microsoft.com/office/powerpoint/2010/main" val="75068449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2" y="274638"/>
            <a:ext cx="6881445"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C544BA41-A375-47AC-8269-125BED33E5DA}" type="datetimeFigureOut">
              <a:rPr lang="es-AR" smtClean="0"/>
              <a:t>27/9/2021</a:t>
            </a:fld>
            <a:endParaRPr lang="es-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s-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71822716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1" y="546652"/>
            <a:ext cx="6891129" cy="870986"/>
          </a:xfrm>
          <a:prstGeom prst="rect">
            <a:avLst/>
          </a:prstGeom>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FFFFFF"/>
                </a:solidFill>
              </a:defRPr>
            </a:lvl1pPr>
          </a:lstStyle>
          <a:p>
            <a:fld id="{AF2AFBBF-8C87-794F-8DA6-E3E00A120B16}" type="datetimeFigureOut">
              <a:rPr lang="en-US" smtClean="0"/>
              <a:pPr/>
              <a:t>9/27/2021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34399900"/>
      </p:ext>
    </p:extLst>
  </p:cSld>
  <p:clrMap bg1="dk1" tx1="lt1" bg2="dk2" tx2="lt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84EA1E-8E01-774E-BDA4-B99F088592FA}" type="datetimeFigureOut">
              <a:rPr lang="en-US" smtClean="0"/>
              <a:t>9/27/2021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45B6E2-E5A7-9D4E-A257-31C66CAED6E5}" type="slidenum">
              <a:rPr lang="en-US" smtClean="0"/>
              <a:t>‹Nº›</a:t>
            </a:fld>
            <a:endParaRPr lang="en-US"/>
          </a:p>
        </p:txBody>
      </p:sp>
    </p:spTree>
    <p:extLst>
      <p:ext uri="{BB962C8B-B14F-4D97-AF65-F5344CB8AC3E}">
        <p14:creationId xmlns:p14="http://schemas.microsoft.com/office/powerpoint/2010/main" val="478583728"/>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49.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0.png"/><Relationship Id="rId1" Type="http://schemas.openxmlformats.org/officeDocument/2006/relationships/slideLayout" Target="../slideLayouts/slideLayout49.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a:extLst>
              <a:ext uri="{FF2B5EF4-FFF2-40B4-BE49-F238E27FC236}">
                <a16:creationId xmlns:a16="http://schemas.microsoft.com/office/drawing/2014/main" id="{C62B7D43-2F5B-4260-9087-28ADB2F5F969}"/>
              </a:ext>
            </a:extLst>
          </p:cNvPr>
          <p:cNvSpPr/>
          <p:nvPr/>
        </p:nvSpPr>
        <p:spPr>
          <a:xfrm>
            <a:off x="1290034" y="1580606"/>
            <a:ext cx="9852583" cy="5099537"/>
          </a:xfrm>
          <a:prstGeom prst="rect">
            <a:avLst/>
          </a:prstGeom>
          <a:blipFill dpi="0" rotWithShape="1">
            <a:blip r:embed="rId2">
              <a:alphaModFix amt="25000"/>
            </a:blip>
            <a:srcRect/>
            <a:stretch>
              <a:fillRect/>
            </a:stretch>
          </a:blipFill>
          <a:ln>
            <a:solidFill>
              <a:schemeClr val="accent1"/>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 name="Título 1">
            <a:extLst>
              <a:ext uri="{FF2B5EF4-FFF2-40B4-BE49-F238E27FC236}">
                <a16:creationId xmlns:a16="http://schemas.microsoft.com/office/drawing/2014/main" id="{25FCF28E-6501-46D4-B884-1273729A053B}"/>
              </a:ext>
            </a:extLst>
          </p:cNvPr>
          <p:cNvSpPr>
            <a:spLocks noGrp="1"/>
          </p:cNvSpPr>
          <p:nvPr>
            <p:ph type="ctrTitle"/>
          </p:nvPr>
        </p:nvSpPr>
        <p:spPr>
          <a:xfrm>
            <a:off x="1389587" y="2848408"/>
            <a:ext cx="6036364" cy="1470025"/>
          </a:xfrm>
        </p:spPr>
        <p:txBody>
          <a:bodyPr>
            <a:normAutofit/>
          </a:bodyPr>
          <a:lstStyle/>
          <a:p>
            <a:r>
              <a:rPr lang="es-AR" b="1" dirty="0">
                <a:solidFill>
                  <a:schemeClr val="accent5"/>
                </a:solidFill>
                <a:latin typeface="Arial Narrow" panose="020B0606020202030204" pitchFamily="34" charset="0"/>
              </a:rPr>
              <a:t>“Proyecto de Ley: Día de la Mujer Petrolera”</a:t>
            </a:r>
          </a:p>
        </p:txBody>
      </p:sp>
    </p:spTree>
    <p:extLst>
      <p:ext uri="{BB962C8B-B14F-4D97-AF65-F5344CB8AC3E}">
        <p14:creationId xmlns:p14="http://schemas.microsoft.com/office/powerpoint/2010/main" val="309512561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a:extLst>
              <a:ext uri="{FF2B5EF4-FFF2-40B4-BE49-F238E27FC236}">
                <a16:creationId xmlns:a16="http://schemas.microsoft.com/office/drawing/2014/main" id="{C62B7D43-2F5B-4260-9087-28ADB2F5F969}"/>
              </a:ext>
            </a:extLst>
          </p:cNvPr>
          <p:cNvSpPr/>
          <p:nvPr/>
        </p:nvSpPr>
        <p:spPr>
          <a:xfrm>
            <a:off x="192754" y="151030"/>
            <a:ext cx="11834192" cy="6594427"/>
          </a:xfrm>
          <a:prstGeom prst="rect">
            <a:avLst/>
          </a:prstGeom>
          <a:blipFill dpi="0" rotWithShape="1">
            <a:blip r:embed="rId2">
              <a:alphaModFix amt="25000"/>
            </a:blip>
            <a:srcRect/>
            <a:stretch>
              <a:fillRect/>
            </a:stretch>
          </a:blipFill>
          <a:ln>
            <a:solidFill>
              <a:schemeClr val="accent1"/>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 name="Título 1">
            <a:extLst>
              <a:ext uri="{FF2B5EF4-FFF2-40B4-BE49-F238E27FC236}">
                <a16:creationId xmlns:a16="http://schemas.microsoft.com/office/drawing/2014/main" id="{25FCF28E-6501-46D4-B884-1273729A053B}"/>
              </a:ext>
            </a:extLst>
          </p:cNvPr>
          <p:cNvSpPr>
            <a:spLocks noGrp="1"/>
          </p:cNvSpPr>
          <p:nvPr>
            <p:ph type="ctrTitle"/>
          </p:nvPr>
        </p:nvSpPr>
        <p:spPr>
          <a:xfrm>
            <a:off x="872097" y="647114"/>
            <a:ext cx="6036364" cy="1102477"/>
          </a:xfrm>
        </p:spPr>
        <p:txBody>
          <a:bodyPr>
            <a:normAutofit/>
          </a:bodyPr>
          <a:lstStyle/>
          <a:p>
            <a:r>
              <a:rPr lang="es-AR" b="1" dirty="0">
                <a:solidFill>
                  <a:schemeClr val="tx1"/>
                </a:solidFill>
                <a:latin typeface="Arial Narrow" panose="020B0606020202030204" pitchFamily="34" charset="0"/>
              </a:rPr>
              <a:t>Muchas gracias</a:t>
            </a:r>
          </a:p>
        </p:txBody>
      </p:sp>
      <p:pic>
        <p:nvPicPr>
          <p:cNvPr id="5" name="Imagen 4">
            <a:extLst>
              <a:ext uri="{FF2B5EF4-FFF2-40B4-BE49-F238E27FC236}">
                <a16:creationId xmlns:a16="http://schemas.microsoft.com/office/drawing/2014/main" id="{ECB971A8-CECE-44B5-B15A-E45CA544EE8E}"/>
              </a:ext>
            </a:extLst>
          </p:cNvPr>
          <p:cNvPicPr>
            <a:picLocks noChangeAspect="1"/>
          </p:cNvPicPr>
          <p:nvPr/>
        </p:nvPicPr>
        <p:blipFill>
          <a:blip r:embed="rId3"/>
          <a:stretch>
            <a:fillRect/>
          </a:stretch>
        </p:blipFill>
        <p:spPr>
          <a:xfrm>
            <a:off x="410136" y="4395629"/>
            <a:ext cx="11405847" cy="1695681"/>
          </a:xfrm>
          <a:prstGeom prst="rect">
            <a:avLst/>
          </a:prstGeom>
        </p:spPr>
      </p:pic>
    </p:spTree>
    <p:extLst>
      <p:ext uri="{BB962C8B-B14F-4D97-AF65-F5344CB8AC3E}">
        <p14:creationId xmlns:p14="http://schemas.microsoft.com/office/powerpoint/2010/main" val="395843888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a:extLst>
              <a:ext uri="{FF2B5EF4-FFF2-40B4-BE49-F238E27FC236}">
                <a16:creationId xmlns:a16="http://schemas.microsoft.com/office/drawing/2014/main" id="{3DB47527-88EE-4F43-8190-FE3E4D8C1857}"/>
              </a:ext>
            </a:extLst>
          </p:cNvPr>
          <p:cNvSpPr txBox="1"/>
          <p:nvPr/>
        </p:nvSpPr>
        <p:spPr>
          <a:xfrm>
            <a:off x="942222" y="1831166"/>
            <a:ext cx="9606507" cy="4462760"/>
          </a:xfrm>
          <a:prstGeom prst="rect">
            <a:avLst/>
          </a:prstGeom>
          <a:noFill/>
        </p:spPr>
        <p:txBody>
          <a:bodyPr wrap="square" rtlCol="0">
            <a:spAutoFit/>
          </a:bodyPr>
          <a:lstStyle/>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¿Que es la SPE? – Sociedad de Ingenieros de Petróleo</a:t>
            </a:r>
          </a:p>
          <a:p>
            <a:pPr marL="457200" indent="-457200" defTabSz="457200">
              <a:lnSpc>
                <a:spcPct val="150000"/>
              </a:lnSpc>
              <a:buClr>
                <a:schemeClr val="accent5"/>
              </a:buClr>
              <a:buFont typeface="Wingdings" panose="05000000000000000000" pitchFamily="2" charset="2"/>
              <a:buChar char="v"/>
            </a:pPr>
            <a:r>
              <a:rPr lang="es-MX" sz="2800" dirty="0" smtClean="0">
                <a:solidFill>
                  <a:srgbClr val="17316A"/>
                </a:solidFill>
                <a:latin typeface="Arial Narrow" panose="020B0606020202030204" pitchFamily="34" charset="0"/>
              </a:rPr>
              <a:t>D&amp;I</a:t>
            </a:r>
            <a:r>
              <a:rPr lang="es-MX" sz="2800" dirty="0" smtClean="0">
                <a:solidFill>
                  <a:srgbClr val="17316A"/>
                </a:solidFill>
                <a:latin typeface="Arial Narrow" panose="020B0606020202030204" pitchFamily="34" charset="0"/>
              </a:rPr>
              <a:t>- </a:t>
            </a:r>
            <a:r>
              <a:rPr lang="es-MX" sz="2800" dirty="0">
                <a:solidFill>
                  <a:srgbClr val="17316A"/>
                </a:solidFill>
                <a:latin typeface="Arial Narrow" panose="020B0606020202030204" pitchFamily="34" charset="0"/>
              </a:rPr>
              <a:t>Mujeres en la Energía -  Misión y Visión.</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Historia de Alejandra Rubbo.</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Proyecto de Ley: Día de la Mujer Petrolera.</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Fundamentos.</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Agradecimientos</a:t>
            </a:r>
            <a:r>
              <a:rPr lang="es-MX" sz="2800" dirty="0" smtClean="0">
                <a:solidFill>
                  <a:srgbClr val="17316A"/>
                </a:solidFill>
                <a:latin typeface="Arial Narrow" panose="020B0606020202030204" pitchFamily="34" charset="0"/>
              </a:rPr>
              <a:t>.</a:t>
            </a:r>
            <a:endParaRPr lang="es-MX" sz="2800" dirty="0">
              <a:solidFill>
                <a:srgbClr val="17316A"/>
              </a:solidFill>
              <a:latin typeface="Arial Narrow" panose="020B0606020202030204" pitchFamily="34" charset="0"/>
            </a:endParaRPr>
          </a:p>
          <a:p>
            <a:pPr defTabSz="457200"/>
            <a:endParaRPr lang="es-AR" sz="3200" dirty="0">
              <a:solidFill>
                <a:srgbClr val="17316A"/>
              </a:solidFill>
              <a:latin typeface="Calibri"/>
            </a:endParaRPr>
          </a:p>
        </p:txBody>
      </p:sp>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a:solidFill>
              <a:schemeClr val="accent5"/>
            </a:solidFill>
          </a:ln>
        </p:spPr>
        <p:style>
          <a:lnRef idx="3">
            <a:schemeClr val="accent5"/>
          </a:lnRef>
          <a:fillRef idx="0">
            <a:schemeClr val="accent5"/>
          </a:fillRef>
          <a:effectRef idx="2">
            <a:schemeClr val="accent5"/>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457200">
              <a:lnSpc>
                <a:spcPct val="150000"/>
              </a:lnSpc>
            </a:pPr>
            <a:r>
              <a:rPr lang="en-US" b="1" dirty="0">
                <a:latin typeface="Arial Narrow" panose="020B0606020202030204" pitchFamily="34" charset="0"/>
                <a:ea typeface="+mn-ea"/>
                <a:cs typeface="+mn-cs"/>
              </a:rPr>
              <a:t>AGENDA</a:t>
            </a:r>
          </a:p>
        </p:txBody>
      </p:sp>
    </p:spTree>
    <p:extLst>
      <p:ext uri="{BB962C8B-B14F-4D97-AF65-F5344CB8AC3E}">
        <p14:creationId xmlns:p14="http://schemas.microsoft.com/office/powerpoint/2010/main" val="362193639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n 12">
            <a:extLst>
              <a:ext uri="{FF2B5EF4-FFF2-40B4-BE49-F238E27FC236}">
                <a16:creationId xmlns:a16="http://schemas.microsoft.com/office/drawing/2014/main" id="{9864715D-80DA-45FD-8A9F-7E9FE3BD1779}"/>
              </a:ext>
            </a:extLst>
          </p:cNvPr>
          <p:cNvPicPr>
            <a:picLocks noChangeAspect="1"/>
          </p:cNvPicPr>
          <p:nvPr/>
        </p:nvPicPr>
        <p:blipFill>
          <a:blip r:embed="rId2">
            <a:clrChange>
              <a:clrFrom>
                <a:srgbClr val="0D4C94"/>
              </a:clrFrom>
              <a:clrTo>
                <a:srgbClr val="0D4C94">
                  <a:alpha val="0"/>
                </a:srgbClr>
              </a:clrTo>
            </a:clrChange>
            <a:lum bright="70000" contrast="-70000"/>
            <a:extLst>
              <a:ext uri="{BEBA8EAE-BF5A-486C-A8C5-ECC9F3942E4B}">
                <a14:imgProps xmlns:a14="http://schemas.microsoft.com/office/drawing/2010/main">
                  <a14:imgLayer r:embed="rId3">
                    <a14:imgEffect>
                      <a14:colorTemperature colorTemp="5300"/>
                    </a14:imgEffect>
                    <a14:imgEffect>
                      <a14:saturation sat="66000"/>
                    </a14:imgEffect>
                  </a14:imgLayer>
                </a14:imgProps>
              </a:ext>
              <a:ext uri="{28A0092B-C50C-407E-A947-70E740481C1C}">
                <a14:useLocalDpi xmlns:a14="http://schemas.microsoft.com/office/drawing/2010/main" val="0"/>
              </a:ext>
            </a:extLst>
          </a:blip>
          <a:stretch>
            <a:fillRect/>
          </a:stretch>
        </p:blipFill>
        <p:spPr>
          <a:xfrm>
            <a:off x="362617" y="1736036"/>
            <a:ext cx="4663440" cy="4663440"/>
          </a:xfrm>
          <a:prstGeom prst="rect">
            <a:avLst/>
          </a:prstGeom>
        </p:spPr>
      </p:pic>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457200">
              <a:lnSpc>
                <a:spcPct val="150000"/>
              </a:lnSpc>
            </a:pPr>
            <a:r>
              <a:rPr lang="en-US" b="1" dirty="0">
                <a:solidFill>
                  <a:srgbClr val="17316A"/>
                </a:solidFill>
                <a:latin typeface="Arial Narrow" panose="020B0606020202030204" pitchFamily="34" charset="0"/>
                <a:ea typeface="+mn-ea"/>
                <a:cs typeface="+mn-cs"/>
              </a:rPr>
              <a:t>SPE MISION y VISION</a:t>
            </a:r>
          </a:p>
        </p:txBody>
      </p:sp>
      <p:sp>
        <p:nvSpPr>
          <p:cNvPr id="8" name="Rectángulo 7">
            <a:extLst>
              <a:ext uri="{FF2B5EF4-FFF2-40B4-BE49-F238E27FC236}">
                <a16:creationId xmlns:a16="http://schemas.microsoft.com/office/drawing/2014/main" id="{47BE2553-D8C3-46C6-AA4A-8D29677FC4F0}"/>
              </a:ext>
            </a:extLst>
          </p:cNvPr>
          <p:cNvSpPr/>
          <p:nvPr/>
        </p:nvSpPr>
        <p:spPr>
          <a:xfrm>
            <a:off x="362616" y="1736036"/>
            <a:ext cx="6136657" cy="5324535"/>
          </a:xfrm>
          <a:prstGeom prst="rect">
            <a:avLst/>
          </a:prstGeom>
        </p:spPr>
        <p:txBody>
          <a:bodyPr wrap="square">
            <a:spAutoFit/>
          </a:bodyPr>
          <a:lstStyle/>
          <a:p>
            <a:pPr>
              <a:buClr>
                <a:srgbClr val="CC3399"/>
              </a:buClr>
            </a:pPr>
            <a:r>
              <a:rPr lang="es-AR" sz="2000" b="1" dirty="0">
                <a:solidFill>
                  <a:srgbClr val="17316A"/>
                </a:solidFill>
                <a:latin typeface="Arial Narrow" panose="020B0606020202030204" pitchFamily="34" charset="0"/>
              </a:rPr>
              <a:t>SPE </a:t>
            </a:r>
            <a:r>
              <a:rPr lang="es-AR" sz="2000" dirty="0">
                <a:solidFill>
                  <a:srgbClr val="17316A"/>
                </a:solidFill>
                <a:latin typeface="Arial Narrow" panose="020B0606020202030204" pitchFamily="34" charset="0"/>
              </a:rPr>
              <a:t>es una </a:t>
            </a:r>
            <a:r>
              <a:rPr lang="es-AR" sz="2000" dirty="0" err="1">
                <a:solidFill>
                  <a:srgbClr val="17316A"/>
                </a:solidFill>
                <a:latin typeface="Arial Narrow" panose="020B0606020202030204" pitchFamily="34" charset="0"/>
              </a:rPr>
              <a:t>ong</a:t>
            </a:r>
            <a:r>
              <a:rPr lang="es-AR" sz="2000" dirty="0">
                <a:solidFill>
                  <a:srgbClr val="17316A"/>
                </a:solidFill>
                <a:latin typeface="Arial Narrow" panose="020B0606020202030204" pitchFamily="34" charset="0"/>
              </a:rPr>
              <a:t> que nuclea a profesionales de la </a:t>
            </a:r>
            <a:r>
              <a:rPr lang="es-AR" sz="2000" dirty="0" err="1">
                <a:solidFill>
                  <a:srgbClr val="17316A"/>
                </a:solidFill>
                <a:latin typeface="Arial Narrow" panose="020B0606020202030204" pitchFamily="34" charset="0"/>
              </a:rPr>
              <a:t>Oil&amp;Gas</a:t>
            </a:r>
            <a:r>
              <a:rPr lang="es-AR" sz="2000" dirty="0">
                <a:solidFill>
                  <a:srgbClr val="17316A"/>
                </a:solidFill>
                <a:latin typeface="Arial Narrow" panose="020B0606020202030204" pitchFamily="34" charset="0"/>
              </a:rPr>
              <a:t> a escala mundial , provee un ambiente único de </a:t>
            </a:r>
            <a:r>
              <a:rPr lang="es-AR" sz="2000" dirty="0" err="1">
                <a:solidFill>
                  <a:srgbClr val="17316A"/>
                </a:solidFill>
                <a:latin typeface="Arial Narrow" panose="020B0606020202030204" pitchFamily="34" charset="0"/>
              </a:rPr>
              <a:t>networking</a:t>
            </a:r>
            <a:r>
              <a:rPr lang="es-AR" sz="2000" dirty="0">
                <a:solidFill>
                  <a:srgbClr val="17316A"/>
                </a:solidFill>
                <a:latin typeface="Arial Narrow" panose="020B0606020202030204" pitchFamily="34" charset="0"/>
              </a:rPr>
              <a:t> global</a:t>
            </a:r>
            <a:r>
              <a:rPr lang="es-AR" sz="2000" b="1" dirty="0">
                <a:solidFill>
                  <a:srgbClr val="17316A"/>
                </a:solidFill>
                <a:latin typeface="Arial Narrow" panose="020B0606020202030204" pitchFamily="34" charset="0"/>
              </a:rPr>
              <a:t>.</a:t>
            </a:r>
          </a:p>
          <a:p>
            <a:pPr>
              <a:buClr>
                <a:srgbClr val="CC3399"/>
              </a:buClr>
            </a:pPr>
            <a:endParaRPr lang="en-US" sz="2000" dirty="0">
              <a:solidFill>
                <a:srgbClr val="17316A"/>
              </a:solidFill>
              <a:latin typeface="Arial Narrow" panose="020B0606020202030204" pitchFamily="34" charset="0"/>
            </a:endParaRPr>
          </a:p>
          <a:p>
            <a:r>
              <a:rPr lang="es-AR" sz="2000" b="1" dirty="0">
                <a:solidFill>
                  <a:srgbClr val="17316A"/>
                </a:solidFill>
                <a:latin typeface="Arial Narrow" panose="020B0606020202030204" pitchFamily="34" charset="0"/>
              </a:rPr>
              <a:t>MISION</a:t>
            </a:r>
          </a:p>
          <a:p>
            <a:r>
              <a:rPr lang="es-AR" sz="2000" dirty="0">
                <a:solidFill>
                  <a:srgbClr val="17316A"/>
                </a:solidFill>
                <a:latin typeface="Arial Narrow" panose="020B0606020202030204" pitchFamily="34" charset="0"/>
              </a:rPr>
              <a:t>Recopilar, difundir e intercambiar conocimientos técnicos sobre la exploración, desarrollo y la producción de recursos de petróleo y gas, y tecnologías relacionadas para el beneficio público; y brindar oportunidades a los profesionales para mejorar su competencia técnica y profesional</a:t>
            </a:r>
          </a:p>
          <a:p>
            <a:endParaRPr lang="es-MX" sz="2000" dirty="0">
              <a:solidFill>
                <a:srgbClr val="17316A"/>
              </a:solidFill>
              <a:latin typeface="Arial Narrow" panose="020B0606020202030204" pitchFamily="34" charset="0"/>
            </a:endParaRPr>
          </a:p>
          <a:p>
            <a:r>
              <a:rPr lang="es-MX" sz="2000" b="1" dirty="0">
                <a:solidFill>
                  <a:srgbClr val="17316A"/>
                </a:solidFill>
                <a:latin typeface="Arial Narrow" panose="020B0606020202030204" pitchFamily="34" charset="0"/>
              </a:rPr>
              <a:t>V</a:t>
            </a:r>
            <a:r>
              <a:rPr lang="es-AR" sz="2000" b="1" dirty="0">
                <a:solidFill>
                  <a:srgbClr val="17316A"/>
                </a:solidFill>
                <a:latin typeface="Arial Narrow" panose="020B0606020202030204" pitchFamily="34" charset="0"/>
              </a:rPr>
              <a:t>ISION</a:t>
            </a:r>
          </a:p>
          <a:p>
            <a:r>
              <a:rPr lang="es-AR" sz="2000" dirty="0">
                <a:solidFill>
                  <a:srgbClr val="17316A"/>
                </a:solidFill>
                <a:latin typeface="Arial Narrow" panose="020B0606020202030204" pitchFamily="34" charset="0"/>
              </a:rPr>
              <a:t>Avanzar en las capacidades de la comunidad de petróleo y gas para satisfacer las demandas de energía del mundo de una manera segura, ambientalmente responsable y sostenible.</a:t>
            </a:r>
            <a:endParaRPr lang="es-MX" sz="2000" dirty="0">
              <a:solidFill>
                <a:srgbClr val="17316A"/>
              </a:solidFill>
              <a:latin typeface="Arial Narrow" panose="020B0606020202030204" pitchFamily="34" charset="0"/>
            </a:endParaRPr>
          </a:p>
          <a:p>
            <a:endParaRPr lang="es-MX" sz="2000" b="1" dirty="0">
              <a:solidFill>
                <a:srgbClr val="17316A"/>
              </a:solidFill>
              <a:latin typeface="Arial Narrow" panose="020B0606020202030204" pitchFamily="34" charset="0"/>
            </a:endParaRPr>
          </a:p>
          <a:p>
            <a:endParaRPr lang="es-AR" sz="2000" b="1" dirty="0">
              <a:solidFill>
                <a:srgbClr val="17316A"/>
              </a:solidFill>
              <a:latin typeface="Arial Narrow" panose="020B0606020202030204" pitchFamily="34" charset="0"/>
            </a:endParaRPr>
          </a:p>
        </p:txBody>
      </p:sp>
      <p:pic>
        <p:nvPicPr>
          <p:cNvPr id="2" name="Imagen 1">
            <a:extLst>
              <a:ext uri="{FF2B5EF4-FFF2-40B4-BE49-F238E27FC236}">
                <a16:creationId xmlns:a16="http://schemas.microsoft.com/office/drawing/2014/main" id="{96188F90-8614-4C72-8B11-6489DCBBCC71}"/>
              </a:ext>
            </a:extLst>
          </p:cNvPr>
          <p:cNvPicPr>
            <a:picLocks noChangeAspect="1"/>
          </p:cNvPicPr>
          <p:nvPr/>
        </p:nvPicPr>
        <p:blipFill>
          <a:blip r:embed="rId4"/>
          <a:stretch>
            <a:fillRect/>
          </a:stretch>
        </p:blipFill>
        <p:spPr>
          <a:xfrm>
            <a:off x="6647341" y="1831166"/>
            <a:ext cx="4518894" cy="4238002"/>
          </a:xfrm>
          <a:prstGeom prst="rect">
            <a:avLst/>
          </a:prstGeom>
        </p:spPr>
      </p:pic>
      <p:sp>
        <p:nvSpPr>
          <p:cNvPr id="6" name="Rectángulo 5"/>
          <p:cNvSpPr/>
          <p:nvPr/>
        </p:nvSpPr>
        <p:spPr>
          <a:xfrm>
            <a:off x="6647341" y="3317966"/>
            <a:ext cx="4518894" cy="248194"/>
          </a:xfrm>
          <a:prstGeom prst="rect">
            <a:avLst/>
          </a:prstGeom>
          <a:no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Tree>
    <p:extLst>
      <p:ext uri="{BB962C8B-B14F-4D97-AF65-F5344CB8AC3E}">
        <p14:creationId xmlns:p14="http://schemas.microsoft.com/office/powerpoint/2010/main" val="58387733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195787" y="368454"/>
            <a:ext cx="11002664"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COMITE </a:t>
            </a:r>
            <a:r>
              <a:rPr lang="en-US" b="1" dirty="0" smtClean="0">
                <a:solidFill>
                  <a:srgbClr val="17316A"/>
                </a:solidFill>
                <a:latin typeface="Arial Narrow" panose="020B0606020202030204" pitchFamily="34" charset="0"/>
                <a:ea typeface="+mn-ea"/>
                <a:cs typeface="+mn-cs"/>
              </a:rPr>
              <a:t>DIVERSITY &amp; INCLUSION</a:t>
            </a:r>
            <a:endParaRPr lang="en-US" b="1" dirty="0">
              <a:solidFill>
                <a:srgbClr val="17316A"/>
              </a:solidFill>
              <a:latin typeface="Arial Narrow" panose="020B0606020202030204" pitchFamily="34" charset="0"/>
              <a:ea typeface="+mn-ea"/>
              <a:cs typeface="+mn-cs"/>
            </a:endParaRPr>
          </a:p>
        </p:txBody>
      </p:sp>
      <p:pic>
        <p:nvPicPr>
          <p:cNvPr id="6" name="Imagen 5">
            <a:extLst>
              <a:ext uri="{FF2B5EF4-FFF2-40B4-BE49-F238E27FC236}">
                <a16:creationId xmlns:a16="http://schemas.microsoft.com/office/drawing/2014/main" id="{ABA2DBA7-152B-4D02-B630-8E57B4F2BF87}"/>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colorTemperature colorTemp="5300"/>
                    </a14:imgEffect>
                    <a14:imgEffect>
                      <a14:saturation sat="33000"/>
                    </a14:imgEffect>
                  </a14:imgLayer>
                </a14:imgProps>
              </a:ext>
            </a:extLst>
          </a:blip>
          <a:stretch>
            <a:fillRect/>
          </a:stretch>
        </p:blipFill>
        <p:spPr>
          <a:xfrm>
            <a:off x="0" y="1592772"/>
            <a:ext cx="6479177" cy="4869506"/>
          </a:xfrm>
          <a:prstGeom prst="rect">
            <a:avLst/>
          </a:prstGeom>
          <a:ln>
            <a:noFill/>
          </a:ln>
        </p:spPr>
      </p:pic>
      <p:sp>
        <p:nvSpPr>
          <p:cNvPr id="11" name="CuadroTexto 10">
            <a:extLst>
              <a:ext uri="{FF2B5EF4-FFF2-40B4-BE49-F238E27FC236}">
                <a16:creationId xmlns:a16="http://schemas.microsoft.com/office/drawing/2014/main" id="{DEDFF476-AABE-4356-8EA9-4FB49936D1CB}"/>
              </a:ext>
            </a:extLst>
          </p:cNvPr>
          <p:cNvSpPr txBox="1"/>
          <p:nvPr/>
        </p:nvSpPr>
        <p:spPr>
          <a:xfrm>
            <a:off x="5697119" y="2130029"/>
            <a:ext cx="6199163" cy="4154984"/>
          </a:xfrm>
          <a:prstGeom prst="rect">
            <a:avLst/>
          </a:prstGeom>
          <a:noFill/>
        </p:spPr>
        <p:txBody>
          <a:bodyPr wrap="square" rtlCol="0">
            <a:spAutoFit/>
          </a:bodyPr>
          <a:lstStyle/>
          <a:p>
            <a:r>
              <a:rPr lang="es-AR" sz="2400" dirty="0">
                <a:solidFill>
                  <a:srgbClr val="17316A"/>
                </a:solidFill>
                <a:latin typeface="Arial Narrow" panose="020B0606020202030204" pitchFamily="34" charset="0"/>
              </a:rPr>
              <a:t>El Comité de </a:t>
            </a:r>
            <a:r>
              <a:rPr lang="es-AR" sz="2400" dirty="0" err="1" smtClean="0">
                <a:solidFill>
                  <a:srgbClr val="17316A"/>
                </a:solidFill>
                <a:latin typeface="Arial Narrow" panose="020B0606020202030204" pitchFamily="34" charset="0"/>
              </a:rPr>
              <a:t>Diversity</a:t>
            </a:r>
            <a:r>
              <a:rPr lang="es-AR" sz="2400" dirty="0" smtClean="0">
                <a:solidFill>
                  <a:srgbClr val="17316A"/>
                </a:solidFill>
                <a:latin typeface="Arial Narrow" panose="020B0606020202030204" pitchFamily="34" charset="0"/>
              </a:rPr>
              <a:t> &amp; </a:t>
            </a:r>
            <a:r>
              <a:rPr lang="es-AR" sz="2400" dirty="0" err="1" smtClean="0">
                <a:solidFill>
                  <a:srgbClr val="17316A"/>
                </a:solidFill>
                <a:latin typeface="Arial Narrow" panose="020B0606020202030204" pitchFamily="34" charset="0"/>
              </a:rPr>
              <a:t>Inclusion</a:t>
            </a:r>
            <a:r>
              <a:rPr lang="es-AR" sz="2400" dirty="0" smtClean="0">
                <a:solidFill>
                  <a:srgbClr val="17316A"/>
                </a:solidFill>
                <a:latin typeface="Arial Narrow" panose="020B0606020202030204" pitchFamily="34" charset="0"/>
              </a:rPr>
              <a:t> </a:t>
            </a:r>
            <a:r>
              <a:rPr lang="es-AR" sz="2400" dirty="0" smtClean="0">
                <a:solidFill>
                  <a:srgbClr val="17316A"/>
                </a:solidFill>
                <a:latin typeface="Arial Narrow" panose="020B0606020202030204" pitchFamily="34" charset="0"/>
              </a:rPr>
              <a:t>(D&amp;I) </a:t>
            </a:r>
            <a:r>
              <a:rPr lang="es-AR" sz="2400" dirty="0">
                <a:solidFill>
                  <a:srgbClr val="17316A"/>
                </a:solidFill>
                <a:latin typeface="Arial Narrow" panose="020B0606020202030204" pitchFamily="34" charset="0"/>
              </a:rPr>
              <a:t>promueve la diversidad de género en la industria energética y crea oportunidades para que las mujeres puedan asumir roles de liderazgo y perseguir sus objetivos profesionales.</a:t>
            </a:r>
          </a:p>
          <a:p>
            <a:endParaRPr lang="es-AR" sz="2400" dirty="0">
              <a:solidFill>
                <a:srgbClr val="17316A"/>
              </a:solidFill>
              <a:latin typeface="Arial Narrow" panose="020B0606020202030204" pitchFamily="34" charset="0"/>
            </a:endParaRPr>
          </a:p>
          <a:p>
            <a:r>
              <a:rPr lang="es-AR" sz="2400" dirty="0">
                <a:solidFill>
                  <a:srgbClr val="17316A"/>
                </a:solidFill>
                <a:latin typeface="Arial Narrow" panose="020B0606020202030204" pitchFamily="34" charset="0"/>
              </a:rPr>
              <a:t>En </a:t>
            </a:r>
            <a:r>
              <a:rPr lang="es-AR" sz="2400" dirty="0" smtClean="0">
                <a:solidFill>
                  <a:srgbClr val="17316A"/>
                </a:solidFill>
                <a:latin typeface="Arial Narrow" panose="020B0606020202030204" pitchFamily="34" charset="0"/>
              </a:rPr>
              <a:t>D&amp;I </a:t>
            </a:r>
            <a:r>
              <a:rPr lang="es-AR" sz="2400" dirty="0">
                <a:solidFill>
                  <a:srgbClr val="17316A"/>
                </a:solidFill>
                <a:latin typeface="Arial Narrow" panose="020B0606020202030204" pitchFamily="34" charset="0"/>
              </a:rPr>
              <a:t>Sección Patagonia somos mas de </a:t>
            </a:r>
            <a:r>
              <a:rPr lang="es-AR" sz="2400" dirty="0">
                <a:latin typeface="Arial Narrow" panose="020B0606020202030204" pitchFamily="34" charset="0"/>
              </a:rPr>
              <a:t>25</a:t>
            </a:r>
            <a:r>
              <a:rPr lang="es-AR" sz="2400" dirty="0">
                <a:solidFill>
                  <a:srgbClr val="17316A"/>
                </a:solidFill>
                <a:latin typeface="Arial Narrow" panose="020B0606020202030204" pitchFamily="34" charset="0"/>
              </a:rPr>
              <a:t> miembros, trabajamos de la mano de nuestras voluntarias Seniors, jóvenes profesionales y estudiantes universitarias.</a:t>
            </a:r>
          </a:p>
          <a:p>
            <a:endParaRPr lang="es-AR" sz="2400" dirty="0">
              <a:solidFill>
                <a:srgbClr val="FF0000"/>
              </a:solidFill>
              <a:latin typeface="Arial Narrow" panose="020B0606020202030204" pitchFamily="34" charset="0"/>
            </a:endParaRPr>
          </a:p>
        </p:txBody>
      </p:sp>
    </p:spTree>
    <p:extLst>
      <p:ext uri="{BB962C8B-B14F-4D97-AF65-F5344CB8AC3E}">
        <p14:creationId xmlns:p14="http://schemas.microsoft.com/office/powerpoint/2010/main" val="68047369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209064" y="368454"/>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COMITE </a:t>
            </a:r>
            <a:r>
              <a:rPr lang="en-US" b="1" dirty="0" smtClean="0">
                <a:solidFill>
                  <a:srgbClr val="17316A"/>
                </a:solidFill>
                <a:latin typeface="Arial Narrow" panose="020B0606020202030204" pitchFamily="34" charset="0"/>
                <a:ea typeface="+mn-ea"/>
                <a:cs typeface="+mn-cs"/>
              </a:rPr>
              <a:t>DIVERSITY &amp; INCLUSION</a:t>
            </a:r>
            <a:endParaRPr lang="en-US" b="1" dirty="0">
              <a:solidFill>
                <a:srgbClr val="17316A"/>
              </a:solidFill>
              <a:latin typeface="Arial Narrow" panose="020B0606020202030204" pitchFamily="34" charset="0"/>
              <a:ea typeface="+mn-ea"/>
              <a:cs typeface="+mn-cs"/>
            </a:endParaRPr>
          </a:p>
        </p:txBody>
      </p:sp>
      <p:sp>
        <p:nvSpPr>
          <p:cNvPr id="11" name="CuadroTexto 10">
            <a:extLst>
              <a:ext uri="{FF2B5EF4-FFF2-40B4-BE49-F238E27FC236}">
                <a16:creationId xmlns:a16="http://schemas.microsoft.com/office/drawing/2014/main" id="{DEDFF476-AABE-4356-8EA9-4FB49936D1CB}"/>
              </a:ext>
            </a:extLst>
          </p:cNvPr>
          <p:cNvSpPr txBox="1"/>
          <p:nvPr/>
        </p:nvSpPr>
        <p:spPr>
          <a:xfrm>
            <a:off x="998806" y="1903733"/>
            <a:ext cx="10353822" cy="4154984"/>
          </a:xfrm>
          <a:prstGeom prst="rect">
            <a:avLst/>
          </a:prstGeom>
          <a:noFill/>
        </p:spPr>
        <p:txBody>
          <a:bodyPr wrap="square" rtlCol="0">
            <a:spAutoFit/>
          </a:bodyPr>
          <a:lstStyle/>
          <a:p>
            <a:r>
              <a:rPr lang="es-AR" sz="2400" dirty="0">
                <a:solidFill>
                  <a:srgbClr val="17316A"/>
                </a:solidFill>
                <a:latin typeface="Arial Narrow" panose="020B0606020202030204" pitchFamily="34" charset="0"/>
              </a:rPr>
              <a:t>Atrayendo a las mujeres a las carreras STEM , apoyando a las mujeres en los capítulos de estudiantes y enfocándose en las estudiantes de ingeniería en la universidad.</a:t>
            </a:r>
          </a:p>
          <a:p>
            <a:r>
              <a:rPr lang="es-AR" sz="2400" dirty="0">
                <a:solidFill>
                  <a:srgbClr val="17316A"/>
                </a:solidFill>
                <a:latin typeface="Arial Narrow" panose="020B0606020202030204" pitchFamily="34" charset="0"/>
              </a:rPr>
              <a:t>Creando programas para mujeres en SPE basándose en la programación existente de secciones y regiones</a:t>
            </a:r>
          </a:p>
          <a:p>
            <a:r>
              <a:rPr lang="es-AR" sz="2400" dirty="0">
                <a:solidFill>
                  <a:srgbClr val="17316A"/>
                </a:solidFill>
                <a:latin typeface="Arial Narrow" panose="020B0606020202030204" pitchFamily="34" charset="0"/>
              </a:rPr>
              <a:t>Promoviendo el liderazgo femenino en SPE nominando mujeres para premios, comités, oradores y alentando una mayor participación en puestos de liderazgo en los niveles de sección, regional e internacional.</a:t>
            </a:r>
          </a:p>
          <a:p>
            <a:r>
              <a:rPr lang="es-AR" sz="2400" dirty="0">
                <a:solidFill>
                  <a:srgbClr val="17316A"/>
                </a:solidFill>
                <a:latin typeface="Arial Narrow" panose="020B0606020202030204" pitchFamily="34" charset="0"/>
              </a:rPr>
              <a:t>Conectando a las mujeres en puestos técnicos / de liderazgo, aprovechando las redes de mujeres dentro de las empresas y las conexiones con otras asociaciones y grupos.</a:t>
            </a:r>
          </a:p>
          <a:p>
            <a:r>
              <a:rPr lang="es-AR" sz="2400" dirty="0">
                <a:solidFill>
                  <a:srgbClr val="17316A"/>
                </a:solidFill>
                <a:latin typeface="Arial Narrow" panose="020B0606020202030204" pitchFamily="34" charset="0"/>
              </a:rPr>
              <a:t>Promoviendo la diversidad como un objetivo de la industria al ofrecer capacitación de liderazgo y enlaces a recursos de SPE y recursos externos. </a:t>
            </a:r>
          </a:p>
        </p:txBody>
      </p:sp>
    </p:spTree>
    <p:extLst>
      <p:ext uri="{BB962C8B-B14F-4D97-AF65-F5344CB8AC3E}">
        <p14:creationId xmlns:p14="http://schemas.microsoft.com/office/powerpoint/2010/main" val="286949844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Proyecto de Ley Neuquén</a:t>
            </a:r>
          </a:p>
        </p:txBody>
      </p:sp>
      <p:sp>
        <p:nvSpPr>
          <p:cNvPr id="6" name="CuadroTexto 5">
            <a:extLst>
              <a:ext uri="{FF2B5EF4-FFF2-40B4-BE49-F238E27FC236}">
                <a16:creationId xmlns:a16="http://schemas.microsoft.com/office/drawing/2014/main" id="{7CA9D382-4DB4-42FF-BA8A-DC285A7C8E37}"/>
              </a:ext>
            </a:extLst>
          </p:cNvPr>
          <p:cNvSpPr txBox="1"/>
          <p:nvPr/>
        </p:nvSpPr>
        <p:spPr>
          <a:xfrm>
            <a:off x="872198" y="2124222"/>
            <a:ext cx="6330462" cy="4154984"/>
          </a:xfrm>
          <a:prstGeom prst="rect">
            <a:avLst/>
          </a:prstGeom>
          <a:noFill/>
        </p:spPr>
        <p:txBody>
          <a:bodyPr wrap="square" rtlCol="0">
            <a:spAutoFit/>
          </a:bodyPr>
          <a:lstStyle/>
          <a:p>
            <a:pPr fontAlgn="base"/>
            <a:r>
              <a:rPr lang="es-US" sz="2400" dirty="0">
                <a:solidFill>
                  <a:srgbClr val="17316A"/>
                </a:solidFill>
                <a:latin typeface="Arial Narrow" panose="020B0606020202030204" pitchFamily="34" charset="0"/>
              </a:rPr>
              <a:t>Se solicita a los Sres. Legisladores la aprobación del proyecto de ley :</a:t>
            </a:r>
          </a:p>
          <a:p>
            <a:pPr fontAlgn="base"/>
            <a:endParaRPr lang="es-US" sz="2400" dirty="0">
              <a:solidFill>
                <a:srgbClr val="17316A"/>
              </a:solidFill>
              <a:latin typeface="Arial Narrow" panose="020B0606020202030204" pitchFamily="34" charset="0"/>
            </a:endParaRPr>
          </a:p>
          <a:p>
            <a:pPr fontAlgn="base"/>
            <a:r>
              <a:rPr lang="es-US" sz="2400" dirty="0">
                <a:solidFill>
                  <a:srgbClr val="17316A"/>
                </a:solidFill>
                <a:latin typeface="Arial Narrow" panose="020B0606020202030204" pitchFamily="34" charset="0"/>
              </a:rPr>
              <a:t>Declarar al 12 de julio como día provincial de la mujer petrolera, en homenaje a todas las mujeres que trabajan en el sector </a:t>
            </a:r>
            <a:r>
              <a:rPr lang="es-US" sz="2400" dirty="0" err="1">
                <a:solidFill>
                  <a:srgbClr val="17316A"/>
                </a:solidFill>
                <a:latin typeface="Arial Narrow" panose="020B0606020202030204" pitchFamily="34" charset="0"/>
              </a:rPr>
              <a:t>hidrocarburífero</a:t>
            </a:r>
            <a:r>
              <a:rPr lang="es-US" sz="2400" dirty="0">
                <a:solidFill>
                  <a:srgbClr val="17316A"/>
                </a:solidFill>
                <a:latin typeface="Arial Narrow" panose="020B0606020202030204" pitchFamily="34" charset="0"/>
              </a:rPr>
              <a:t>, uno de los motores principales del desarrollo económico y social de la Provincia de Neuquén.</a:t>
            </a:r>
            <a:endParaRPr lang="es-AR" sz="2400" dirty="0">
              <a:solidFill>
                <a:srgbClr val="17316A"/>
              </a:solidFill>
              <a:latin typeface="Arial Narrow" panose="020B0606020202030204" pitchFamily="34" charset="0"/>
            </a:endParaRPr>
          </a:p>
          <a:p>
            <a:pPr fontAlgn="base"/>
            <a:r>
              <a:rPr lang="es-US" sz="2400" dirty="0">
                <a:solidFill>
                  <a:srgbClr val="17316A"/>
                </a:solidFill>
                <a:latin typeface="Arial Narrow" panose="020B0606020202030204" pitchFamily="34" charset="0"/>
              </a:rPr>
              <a:t> </a:t>
            </a:r>
            <a:endParaRPr lang="es-AR" sz="2400" dirty="0">
              <a:solidFill>
                <a:srgbClr val="17316A"/>
              </a:solidFill>
              <a:latin typeface="Arial Narrow" panose="020B0606020202030204" pitchFamily="34" charset="0"/>
            </a:endParaRPr>
          </a:p>
          <a:p>
            <a:r>
              <a:rPr lang="es-US" sz="2400" dirty="0">
                <a:solidFill>
                  <a:srgbClr val="17316A"/>
                </a:solidFill>
                <a:latin typeface="Arial Narrow" panose="020B0606020202030204" pitchFamily="34" charset="0"/>
              </a:rPr>
              <a:t>Se ha seleccionado esa fecha en conmemoración al fallecimiento de Alejandra Rubbo.</a:t>
            </a:r>
            <a:endParaRPr lang="es-AR" sz="2400" dirty="0">
              <a:solidFill>
                <a:srgbClr val="17316A"/>
              </a:solidFill>
              <a:latin typeface="Arial Narrow" panose="020B0606020202030204" pitchFamily="34" charset="0"/>
            </a:endParaRPr>
          </a:p>
        </p:txBody>
      </p:sp>
      <p:pic>
        <p:nvPicPr>
          <p:cNvPr id="8" name="Imagen 7">
            <a:extLst>
              <a:ext uri="{FF2B5EF4-FFF2-40B4-BE49-F238E27FC236}">
                <a16:creationId xmlns:a16="http://schemas.microsoft.com/office/drawing/2014/main" id="{B785A80E-E2B4-4F67-BD77-00D3C74BE983}"/>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892253" y="3748719"/>
            <a:ext cx="2982070" cy="2236553"/>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pic>
        <p:nvPicPr>
          <p:cNvPr id="3" name="Imagen 2">
            <a:extLst>
              <a:ext uri="{FF2B5EF4-FFF2-40B4-BE49-F238E27FC236}">
                <a16:creationId xmlns:a16="http://schemas.microsoft.com/office/drawing/2014/main" id="{1FC6EF8D-EB24-453D-A6CC-98E0E1B3652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8348617" y="1816520"/>
            <a:ext cx="1791853" cy="238913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375642943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Alejandra Marcela Rubbo</a:t>
            </a:r>
          </a:p>
        </p:txBody>
      </p:sp>
      <p:pic>
        <p:nvPicPr>
          <p:cNvPr id="5" name="Imagen 4">
            <a:extLst>
              <a:ext uri="{FF2B5EF4-FFF2-40B4-BE49-F238E27FC236}">
                <a16:creationId xmlns:a16="http://schemas.microsoft.com/office/drawing/2014/main" id="{E35DD7C3-1C33-40DC-A0E0-FCE2F77FBD10}"/>
              </a:ext>
            </a:extLst>
          </p:cNvPr>
          <p:cNvPicPr>
            <a:picLocks noChangeAspect="1"/>
          </p:cNvPicPr>
          <p:nvPr/>
        </p:nvPicPr>
        <p:blipFill rotWithShape="1">
          <a:blip r:embed="rId2">
            <a:extLst>
              <a:ext uri="{28A0092B-C50C-407E-A947-70E740481C1C}">
                <a14:useLocalDpi xmlns:a14="http://schemas.microsoft.com/office/drawing/2010/main" val="0"/>
              </a:ext>
            </a:extLst>
          </a:blip>
          <a:srcRect l="48487" t="14609" r="18977" b="50133"/>
          <a:stretch/>
        </p:blipFill>
        <p:spPr>
          <a:xfrm>
            <a:off x="8931966" y="2532138"/>
            <a:ext cx="2054086" cy="296801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6" name="CuadroTexto 5">
            <a:extLst>
              <a:ext uri="{FF2B5EF4-FFF2-40B4-BE49-F238E27FC236}">
                <a16:creationId xmlns:a16="http://schemas.microsoft.com/office/drawing/2014/main" id="{7CA9D382-4DB4-42FF-BA8A-DC285A7C8E37}"/>
              </a:ext>
            </a:extLst>
          </p:cNvPr>
          <p:cNvSpPr txBox="1"/>
          <p:nvPr/>
        </p:nvSpPr>
        <p:spPr>
          <a:xfrm>
            <a:off x="697396" y="2124222"/>
            <a:ext cx="7290207" cy="4154984"/>
          </a:xfrm>
          <a:prstGeom prst="rect">
            <a:avLst/>
          </a:prstGeom>
          <a:noFill/>
        </p:spPr>
        <p:txBody>
          <a:bodyPr wrap="square" rtlCol="0">
            <a:spAutoFit/>
          </a:bodyPr>
          <a:lstStyle/>
          <a:p>
            <a:r>
              <a:rPr lang="es-AR" sz="2400" dirty="0">
                <a:solidFill>
                  <a:srgbClr val="17316A"/>
                </a:solidFill>
                <a:latin typeface="Arial Narrow" panose="020B0606020202030204" pitchFamily="34" charset="0"/>
              </a:rPr>
              <a:t>Alejandra Marcela Rubbo (1971-2000)</a:t>
            </a:r>
          </a:p>
          <a:p>
            <a:r>
              <a:rPr lang="es-AR" sz="2400" dirty="0">
                <a:solidFill>
                  <a:srgbClr val="17316A"/>
                </a:solidFill>
                <a:latin typeface="Arial Narrow" panose="020B0606020202030204" pitchFamily="34" charset="0"/>
              </a:rPr>
              <a:t>Maestro Mayor de Obras, Dibujante Técnico. </a:t>
            </a:r>
          </a:p>
          <a:p>
            <a:r>
              <a:rPr lang="es-AR" sz="2400" dirty="0">
                <a:solidFill>
                  <a:srgbClr val="17316A"/>
                </a:solidFill>
                <a:latin typeface="Arial Narrow" panose="020B0606020202030204" pitchFamily="34" charset="0"/>
              </a:rPr>
              <a:t>Alejandra, vecina de Catriel, se desempañaba como empleada de una empresa de servicios petroleros. El 12 de julio de 2000, con 29 años fallece al regresar del yacimiento Señal Picada luego de su jornada laboral.</a:t>
            </a:r>
          </a:p>
          <a:p>
            <a:endParaRPr lang="es-AR" sz="2400" dirty="0">
              <a:solidFill>
                <a:srgbClr val="17316A"/>
              </a:solidFill>
              <a:latin typeface="Arial Narrow" panose="020B0606020202030204" pitchFamily="34" charset="0"/>
            </a:endParaRPr>
          </a:p>
          <a:p>
            <a:endParaRPr lang="es-AR" sz="2400" dirty="0">
              <a:solidFill>
                <a:srgbClr val="17316A"/>
              </a:solidFill>
              <a:latin typeface="Arial Narrow" panose="020B0606020202030204" pitchFamily="34" charset="0"/>
            </a:endParaRPr>
          </a:p>
          <a:p>
            <a:r>
              <a:rPr lang="es-ES" sz="2400" dirty="0">
                <a:solidFill>
                  <a:srgbClr val="17316A"/>
                </a:solidFill>
                <a:latin typeface="Arial Narrow" panose="020B0606020202030204" pitchFamily="34" charset="0"/>
              </a:rPr>
              <a:t>En la provincia de Río Negro se sancionó la ley provincial  4960, donde se declara </a:t>
            </a:r>
            <a:r>
              <a:rPr lang="es-AR" sz="2400" dirty="0">
                <a:solidFill>
                  <a:srgbClr val="17316A"/>
                </a:solidFill>
                <a:latin typeface="Arial Narrow" panose="020B0606020202030204" pitchFamily="34" charset="0"/>
              </a:rPr>
              <a:t>El 12 de Julio es el “Día de la Mujer Petrolera” en homenaje a Alejandra. </a:t>
            </a:r>
          </a:p>
        </p:txBody>
      </p:sp>
    </p:spTree>
    <p:extLst>
      <p:ext uri="{BB962C8B-B14F-4D97-AF65-F5344CB8AC3E}">
        <p14:creationId xmlns:p14="http://schemas.microsoft.com/office/powerpoint/2010/main" val="142223308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solidFill>
                  <a:srgbClr val="17316A"/>
                </a:solidFill>
                <a:latin typeface="Arial Narrow" panose="020B0606020202030204" pitchFamily="34" charset="0"/>
                <a:ea typeface="+mn-ea"/>
                <a:cs typeface="+mn-cs"/>
              </a:rPr>
              <a:t>Fundamentos</a:t>
            </a:r>
            <a:endParaRPr lang="en-US" b="1" dirty="0">
              <a:solidFill>
                <a:srgbClr val="17316A"/>
              </a:solidFill>
              <a:latin typeface="Arial Narrow" panose="020B0606020202030204" pitchFamily="34" charset="0"/>
              <a:ea typeface="+mn-ea"/>
              <a:cs typeface="+mn-cs"/>
            </a:endParaRPr>
          </a:p>
        </p:txBody>
      </p:sp>
      <p:sp>
        <p:nvSpPr>
          <p:cNvPr id="6" name="CuadroTexto 5">
            <a:extLst>
              <a:ext uri="{FF2B5EF4-FFF2-40B4-BE49-F238E27FC236}">
                <a16:creationId xmlns:a16="http://schemas.microsoft.com/office/drawing/2014/main" id="{7CA9D382-4DB4-42FF-BA8A-DC285A7C8E37}"/>
              </a:ext>
            </a:extLst>
          </p:cNvPr>
          <p:cNvSpPr txBox="1"/>
          <p:nvPr/>
        </p:nvSpPr>
        <p:spPr>
          <a:xfrm>
            <a:off x="914400" y="1658888"/>
            <a:ext cx="10363200" cy="4662399"/>
          </a:xfrm>
          <a:prstGeom prst="rect">
            <a:avLst/>
          </a:prstGeom>
          <a:noFill/>
        </p:spPr>
        <p:txBody>
          <a:bodyPr wrap="square" rtlCol="0">
            <a:spAutoFit/>
          </a:bodyPr>
          <a:lstStyle/>
          <a:p>
            <a:pPr marL="457200" indent="-457200">
              <a:lnSpc>
                <a:spcPct val="150000"/>
              </a:lnSpc>
              <a:buFont typeface="Arial"/>
              <a:buChar char="•"/>
            </a:pPr>
            <a:r>
              <a:rPr lang="es-ES_tradnl" sz="2400" dirty="0">
                <a:solidFill>
                  <a:srgbClr val="17316A"/>
                </a:solidFill>
                <a:latin typeface="Arial Narrow" panose="020B0606020202030204" pitchFamily="34" charset="0"/>
              </a:rPr>
              <a:t>Fomentar la participación y el liderazgo de las mujeres en la industria. Las mujeres representan solo el 15% de los puestos en el sector (McKinsey).</a:t>
            </a:r>
          </a:p>
          <a:p>
            <a:pPr marL="285750" indent="-285750">
              <a:lnSpc>
                <a:spcPct val="150000"/>
              </a:lnSpc>
              <a:buFont typeface="Arial"/>
              <a:buChar char="•"/>
            </a:pPr>
            <a:r>
              <a:rPr lang="es-ES_tradnl" sz="2400" dirty="0">
                <a:solidFill>
                  <a:srgbClr val="17316A"/>
                </a:solidFill>
                <a:latin typeface="Arial Narrow" panose="020B0606020202030204" pitchFamily="34" charset="0"/>
              </a:rPr>
              <a:t>   Promover y difundir los derechos laborales de las mujeres. </a:t>
            </a:r>
          </a:p>
          <a:p>
            <a:pPr marL="457200" indent="-457200">
              <a:lnSpc>
                <a:spcPct val="150000"/>
              </a:lnSpc>
              <a:buFont typeface="Arial"/>
              <a:buChar char="•"/>
            </a:pPr>
            <a:r>
              <a:rPr lang="es-ES_tradnl" sz="2400" dirty="0">
                <a:solidFill>
                  <a:srgbClr val="17316A"/>
                </a:solidFill>
                <a:latin typeface="Arial Narrow" panose="020B0606020202030204" pitchFamily="34" charset="0"/>
              </a:rPr>
              <a:t>Visibilizar la desigualdad y la violencia de género en la industria. </a:t>
            </a:r>
          </a:p>
          <a:p>
            <a:pPr marL="457200" indent="-457200">
              <a:lnSpc>
                <a:spcPct val="150000"/>
              </a:lnSpc>
              <a:buFont typeface="Arial"/>
              <a:buChar char="•"/>
            </a:pPr>
            <a:r>
              <a:rPr lang="es-ES_tradnl" sz="2400" dirty="0">
                <a:solidFill>
                  <a:srgbClr val="17316A"/>
                </a:solidFill>
                <a:latin typeface="Arial Narrow" panose="020B0606020202030204" pitchFamily="34" charset="0"/>
              </a:rPr>
              <a:t>Contribuir a cerrar las brechas de género en el sector.</a:t>
            </a:r>
          </a:p>
          <a:p>
            <a:pPr marL="457200" indent="-457200">
              <a:lnSpc>
                <a:spcPct val="150000"/>
              </a:lnSpc>
              <a:buFont typeface="Arial"/>
              <a:buChar char="•"/>
            </a:pPr>
            <a:r>
              <a:rPr lang="es-ES_tradnl" sz="2400" dirty="0">
                <a:solidFill>
                  <a:srgbClr val="17316A"/>
                </a:solidFill>
                <a:latin typeface="Arial Narrow" panose="020B0606020202030204" pitchFamily="34" charset="0"/>
              </a:rPr>
              <a:t>Revalorizar a las mujeres que están directa e indirectamente relacionadas a la actividad petrolera. </a:t>
            </a:r>
          </a:p>
          <a:p>
            <a:pPr marL="457200" indent="-457200">
              <a:lnSpc>
                <a:spcPct val="150000"/>
              </a:lnSpc>
              <a:buFont typeface="Arial"/>
              <a:buChar char="•"/>
            </a:pPr>
            <a:r>
              <a:rPr lang="es-ES_tradnl" sz="2400" dirty="0">
                <a:solidFill>
                  <a:srgbClr val="17316A"/>
                </a:solidFill>
                <a:latin typeface="Arial Narrow" panose="020B0606020202030204" pitchFamily="34" charset="0"/>
              </a:rPr>
              <a:t>Impulsar la conciliación de la vida laboral y familiar desde una perspectiva de género.</a:t>
            </a:r>
          </a:p>
        </p:txBody>
      </p:sp>
    </p:spTree>
    <p:extLst>
      <p:ext uri="{BB962C8B-B14F-4D97-AF65-F5344CB8AC3E}">
        <p14:creationId xmlns:p14="http://schemas.microsoft.com/office/powerpoint/2010/main" val="343487366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solidFill>
                  <a:srgbClr val="17316A"/>
                </a:solidFill>
                <a:latin typeface="Arial Narrow" panose="020B0606020202030204" pitchFamily="34" charset="0"/>
                <a:ea typeface="+mn-ea"/>
                <a:cs typeface="+mn-cs"/>
              </a:rPr>
              <a:t>Agradecimientos</a:t>
            </a:r>
            <a:endParaRPr lang="en-US" b="1" dirty="0">
              <a:solidFill>
                <a:srgbClr val="17316A"/>
              </a:solidFill>
              <a:latin typeface="Arial Narrow" panose="020B0606020202030204" pitchFamily="34" charset="0"/>
              <a:ea typeface="+mn-ea"/>
              <a:cs typeface="+mn-cs"/>
            </a:endParaRPr>
          </a:p>
        </p:txBody>
      </p:sp>
      <p:sp>
        <p:nvSpPr>
          <p:cNvPr id="8" name="TextBox 3">
            <a:extLst>
              <a:ext uri="{FF2B5EF4-FFF2-40B4-BE49-F238E27FC236}">
                <a16:creationId xmlns:a16="http://schemas.microsoft.com/office/drawing/2014/main" id="{1F968690-85C2-437C-A17E-7DD6D1A14BC6}"/>
              </a:ext>
            </a:extLst>
          </p:cNvPr>
          <p:cNvSpPr txBox="1"/>
          <p:nvPr/>
        </p:nvSpPr>
        <p:spPr>
          <a:xfrm>
            <a:off x="538370" y="1619131"/>
            <a:ext cx="6329732" cy="3046988"/>
          </a:xfrm>
          <a:prstGeom prst="rect">
            <a:avLst/>
          </a:prstGeom>
          <a:noFill/>
        </p:spPr>
        <p:txBody>
          <a:bodyPr wrap="square" rtlCol="0">
            <a:spAutoFit/>
          </a:bodyPr>
          <a:lstStyle/>
          <a:p>
            <a:pPr marL="342900" indent="-342900">
              <a:lnSpc>
                <a:spcPct val="200000"/>
              </a:lnSpc>
              <a:buClr>
                <a:schemeClr val="accent5"/>
              </a:buClr>
              <a:buFont typeface="Wingdings" panose="05000000000000000000" pitchFamily="2" charset="2"/>
              <a:buChar char="v"/>
            </a:pPr>
            <a:r>
              <a:rPr lang="en-US" sz="2400" dirty="0" err="1">
                <a:solidFill>
                  <a:srgbClr val="17316A"/>
                </a:solidFill>
                <a:latin typeface="Arial Narrow" panose="020B0606020202030204" pitchFamily="34" charset="0"/>
              </a:rPr>
              <a:t>Diputadas</a:t>
            </a:r>
            <a:r>
              <a:rPr lang="en-US" sz="2400" dirty="0">
                <a:solidFill>
                  <a:srgbClr val="17316A"/>
                </a:solidFill>
                <a:latin typeface="Arial Narrow" panose="020B0606020202030204" pitchFamily="34" charset="0"/>
              </a:rPr>
              <a:t> </a:t>
            </a:r>
            <a:r>
              <a:rPr lang="en-US" sz="2400" dirty="0" err="1">
                <a:solidFill>
                  <a:srgbClr val="17316A"/>
                </a:solidFill>
                <a:latin typeface="Arial Narrow" panose="020B0606020202030204" pitchFamily="34" charset="0"/>
              </a:rPr>
              <a:t>presentes</a:t>
            </a:r>
            <a:r>
              <a:rPr lang="en-US" sz="2400" dirty="0">
                <a:solidFill>
                  <a:srgbClr val="17316A"/>
                </a:solidFill>
                <a:latin typeface="Arial Narrow" panose="020B0606020202030204" pitchFamily="34" charset="0"/>
              </a:rPr>
              <a:t>.</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Padres de Alejandra, Ana María y Orlando Rubbo.</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Maria Helena Parma.</a:t>
            </a:r>
          </a:p>
          <a:p>
            <a:pPr marL="342900" indent="-342900">
              <a:lnSpc>
                <a:spcPct val="200000"/>
              </a:lnSpc>
              <a:buClr>
                <a:schemeClr val="accent5"/>
              </a:buClr>
              <a:buFont typeface="Wingdings" panose="05000000000000000000" pitchFamily="2" charset="2"/>
              <a:buChar char="v"/>
            </a:pPr>
            <a:r>
              <a:rPr lang="en-US" sz="2400" dirty="0" err="1" smtClean="0">
                <a:solidFill>
                  <a:srgbClr val="17316A"/>
                </a:solidFill>
                <a:latin typeface="Arial Narrow" panose="020B0606020202030204" pitchFamily="34" charset="0"/>
              </a:rPr>
              <a:t>Diputada</a:t>
            </a:r>
            <a:r>
              <a:rPr lang="en-US" sz="2400" dirty="0" smtClean="0">
                <a:solidFill>
                  <a:srgbClr val="17316A"/>
                </a:solidFill>
                <a:latin typeface="Arial Narrow" panose="020B0606020202030204" pitchFamily="34" charset="0"/>
              </a:rPr>
              <a:t> Laura </a:t>
            </a:r>
            <a:r>
              <a:rPr lang="en-US" sz="2400" dirty="0" err="1" smtClean="0">
                <a:solidFill>
                  <a:srgbClr val="17316A"/>
                </a:solidFill>
                <a:latin typeface="Arial Narrow" panose="020B0606020202030204" pitchFamily="34" charset="0"/>
              </a:rPr>
              <a:t>Hindie</a:t>
            </a:r>
            <a:r>
              <a:rPr lang="en-US" sz="2400" dirty="0" smtClean="0">
                <a:solidFill>
                  <a:srgbClr val="17316A"/>
                </a:solidFill>
                <a:latin typeface="Arial Narrow" panose="020B0606020202030204" pitchFamily="34" charset="0"/>
              </a:rPr>
              <a:t>.</a:t>
            </a:r>
            <a:endParaRPr lang="en-US" sz="2400" dirty="0">
              <a:solidFill>
                <a:srgbClr val="17316A"/>
              </a:solidFill>
              <a:latin typeface="Arial Narrow" panose="020B0606020202030204" pitchFamily="34" charset="0"/>
            </a:endParaRPr>
          </a:p>
        </p:txBody>
      </p:sp>
      <p:pic>
        <p:nvPicPr>
          <p:cNvPr id="3" name="Imagen 2">
            <a:extLst>
              <a:ext uri="{FF2B5EF4-FFF2-40B4-BE49-F238E27FC236}">
                <a16:creationId xmlns:a16="http://schemas.microsoft.com/office/drawing/2014/main" id="{0518E8EE-4145-4879-8ED9-6F7F5402647E}"/>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Lst>
          </a:blip>
          <a:srcRect t="4995" b="14898"/>
          <a:stretch/>
        </p:blipFill>
        <p:spPr>
          <a:xfrm>
            <a:off x="7179939" y="2003445"/>
            <a:ext cx="4685922" cy="2845979"/>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2" name="Imagen 1"/>
          <p:cNvPicPr>
            <a:picLocks noChangeAspect="1"/>
          </p:cNvPicPr>
          <p:nvPr/>
        </p:nvPicPr>
        <p:blipFill>
          <a:blip r:embed="rId4"/>
          <a:stretch>
            <a:fillRect/>
          </a:stretch>
        </p:blipFill>
        <p:spPr>
          <a:xfrm>
            <a:off x="7506511" y="5165297"/>
            <a:ext cx="1410141" cy="927140"/>
          </a:xfrm>
          <a:prstGeom prst="rect">
            <a:avLst/>
          </a:prstGeom>
        </p:spPr>
      </p:pic>
      <p:pic>
        <p:nvPicPr>
          <p:cNvPr id="7" name="Imagen 6"/>
          <p:cNvPicPr>
            <a:picLocks noChangeAspect="1"/>
          </p:cNvPicPr>
          <p:nvPr/>
        </p:nvPicPr>
        <p:blipFill>
          <a:blip r:embed="rId5"/>
          <a:stretch>
            <a:fillRect/>
          </a:stretch>
        </p:blipFill>
        <p:spPr>
          <a:xfrm>
            <a:off x="8736978" y="5341414"/>
            <a:ext cx="1571844" cy="647790"/>
          </a:xfrm>
          <a:prstGeom prst="rect">
            <a:avLst/>
          </a:prstGeom>
        </p:spPr>
      </p:pic>
    </p:spTree>
    <p:extLst>
      <p:ext uri="{BB962C8B-B14F-4D97-AF65-F5344CB8AC3E}">
        <p14:creationId xmlns:p14="http://schemas.microsoft.com/office/powerpoint/2010/main" val="52934727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theme/theme1.xml><?xml version="1.0" encoding="utf-8"?>
<a:theme xmlns:a="http://schemas.openxmlformats.org/drawingml/2006/main" name="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3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4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D&amp;I_PP_Template (2)</Template>
  <TotalTime>3176</TotalTime>
  <Words>600</Words>
  <Application>Microsoft Office PowerPoint</Application>
  <PresentationFormat>Panorámica</PresentationFormat>
  <Paragraphs>52</Paragraphs>
  <Slides>10</Slides>
  <Notes>0</Notes>
  <HiddenSlides>0</HiddenSlides>
  <MMClips>0</MMClips>
  <ScaleCrop>false</ScaleCrop>
  <HeadingPairs>
    <vt:vector size="6" baseType="variant">
      <vt:variant>
        <vt:lpstr>Fuentes usadas</vt:lpstr>
      </vt:variant>
      <vt:variant>
        <vt:i4>4</vt:i4>
      </vt:variant>
      <vt:variant>
        <vt:lpstr>Tema</vt:lpstr>
      </vt:variant>
      <vt:variant>
        <vt:i4>7</vt:i4>
      </vt:variant>
      <vt:variant>
        <vt:lpstr>Títulos de diapositiva</vt:lpstr>
      </vt:variant>
      <vt:variant>
        <vt:i4>10</vt:i4>
      </vt:variant>
    </vt:vector>
  </HeadingPairs>
  <TitlesOfParts>
    <vt:vector size="21" baseType="lpstr">
      <vt:lpstr>Arial</vt:lpstr>
      <vt:lpstr>Arial Narrow</vt:lpstr>
      <vt:lpstr>Calibri</vt:lpstr>
      <vt:lpstr>Wingdings</vt:lpstr>
      <vt:lpstr>SPE Theme</vt:lpstr>
      <vt:lpstr>1_SPE Theme</vt:lpstr>
      <vt:lpstr>2_SPE Theme</vt:lpstr>
      <vt:lpstr>Custom Design</vt:lpstr>
      <vt:lpstr>3_SPE Theme</vt:lpstr>
      <vt:lpstr>4_SPE Theme</vt:lpstr>
      <vt:lpstr>1_Custom Design</vt:lpstr>
      <vt:lpstr>“Proyecto de Ley: Día de la Mujer Petrolera”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Muchas 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“Mujeres en Energía y los desafíos actuales”,</dc:title>
  <dc:creator>Guiñazu, Lourdes</dc:creator>
  <cp:lastModifiedBy>Mrla, Virginia Antonella</cp:lastModifiedBy>
  <cp:revision>103</cp:revision>
  <dcterms:created xsi:type="dcterms:W3CDTF">2019-09-23T11:29:46Z</dcterms:created>
  <dcterms:modified xsi:type="dcterms:W3CDTF">2021-09-27T23:27:32Z</dcterms:modified>
</cp:coreProperties>
</file>

<file path=docProps/thumbnail.jpeg>
</file>